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Merriweather"/>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bold.fntdata"/><Relationship Id="rId25" Type="http://schemas.openxmlformats.org/officeDocument/2006/relationships/font" Target="fonts/Merriweather-regular.fntdata"/><Relationship Id="rId28" Type="http://schemas.openxmlformats.org/officeDocument/2006/relationships/font" Target="fonts/Merriweather-boldItalic.fntdata"/><Relationship Id="rId27" Type="http://schemas.openxmlformats.org/officeDocument/2006/relationships/font" Target="fonts/Merriweather-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6698433b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6698433b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6698433b6_1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6698433b6_1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6698433b6_1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6698433b6_1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6698433b6_1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6698433b6_1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6698433b6_1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6698433b6_1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6698433b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6698433b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6698433b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6698433b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6698433b6_1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6698433b6_1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6698433b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6698433b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6698433b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6698433b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6698433b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6698433b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6698433b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6698433b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6698433b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6698433b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6698433b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6698433b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commons.wikimedia.org/w/index.php?curid=9803283" TargetMode="External"/><Relationship Id="rId4" Type="http://schemas.openxmlformats.org/officeDocument/2006/relationships/hyperlink" Target="https://www.atlasobscura.com/articles/early-color-photography-russia" TargetMode="External"/><Relationship Id="rId5" Type="http://schemas.openxmlformats.org/officeDocument/2006/relationships/hyperlink" Target="https://commons.wikimedia.org/w/index.php?curid=1048390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6.jpg"/><Relationship Id="rId4" Type="http://schemas.openxmlformats.org/officeDocument/2006/relationships/image" Target="../media/image12.jpg"/><Relationship Id="rId5" Type="http://schemas.openxmlformats.org/officeDocument/2006/relationships/image" Target="../media/image6.jpg"/><Relationship Id="rId6"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10.jpg"/><Relationship Id="rId9" Type="http://schemas.openxmlformats.org/officeDocument/2006/relationships/image" Target="../media/image4.jpg"/><Relationship Id="rId5" Type="http://schemas.openxmlformats.org/officeDocument/2006/relationships/image" Target="../media/image11.jpg"/><Relationship Id="rId6" Type="http://schemas.openxmlformats.org/officeDocument/2006/relationships/image" Target="../media/image3.jpg"/><Relationship Id="rId7" Type="http://schemas.openxmlformats.org/officeDocument/2006/relationships/image" Target="../media/image9.jpg"/><Relationship Id="rId8"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1.jpg"/><Relationship Id="rId9" Type="http://schemas.openxmlformats.org/officeDocument/2006/relationships/image" Target="../media/image21.jpg"/><Relationship Id="rId5" Type="http://schemas.openxmlformats.org/officeDocument/2006/relationships/image" Target="../media/image14.jpg"/><Relationship Id="rId6" Type="http://schemas.openxmlformats.org/officeDocument/2006/relationships/image" Target="../media/image7.jpg"/><Relationship Id="rId7" Type="http://schemas.openxmlformats.org/officeDocument/2006/relationships/image" Target="../media/image15.jpg"/><Relationship Id="rId8"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2.jpg"/><Relationship Id="rId4" Type="http://schemas.openxmlformats.org/officeDocument/2006/relationships/image" Target="../media/image25.jpg"/><Relationship Id="rId5"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B&amp;W to RGB - Update</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35 - James Johnson &amp; Josh Terry</a:t>
            </a:r>
            <a:endParaRPr/>
          </a:p>
          <a:p>
            <a:pPr indent="0" lvl="0" marL="0" rtl="0" algn="l">
              <a:spcBef>
                <a:spcPts val="0"/>
              </a:spcBef>
              <a:spcAft>
                <a:spcPts val="0"/>
              </a:spcAft>
              <a:buNone/>
            </a:pPr>
            <a:r>
              <a:rPr lang="en"/>
              <a:t>Georgia Institute of Technology</a:t>
            </a:r>
            <a:endParaRPr/>
          </a:p>
          <a:p>
            <a:pPr indent="0" lvl="0" marL="0" rtl="0" algn="l">
              <a:spcBef>
                <a:spcPts val="0"/>
              </a:spcBef>
              <a:spcAft>
                <a:spcPts val="0"/>
              </a:spcAft>
              <a:buNone/>
            </a:pPr>
            <a:r>
              <a:rPr lang="en"/>
              <a:t>CS x475 - Frank Dellaert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2"/>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RGB Color Space Cube</a:t>
            </a:r>
            <a:endParaRPr/>
          </a:p>
        </p:txBody>
      </p:sp>
      <p:pic>
        <p:nvPicPr>
          <p:cNvPr id="141" name="Google Shape;141;p22"/>
          <p:cNvPicPr preferRelativeResize="0"/>
          <p:nvPr/>
        </p:nvPicPr>
        <p:blipFill>
          <a:blip r:embed="rId3">
            <a:alphaModFix/>
          </a:blip>
          <a:stretch>
            <a:fillRect/>
          </a:stretch>
        </p:blipFill>
        <p:spPr>
          <a:xfrm>
            <a:off x="152400" y="152400"/>
            <a:ext cx="5173924" cy="3880449"/>
          </a:xfrm>
          <a:prstGeom prst="rect">
            <a:avLst/>
          </a:prstGeom>
          <a:noFill/>
          <a:ln>
            <a:noFill/>
          </a:ln>
        </p:spPr>
      </p:pic>
      <p:pic>
        <p:nvPicPr>
          <p:cNvPr id="142" name="Google Shape;142;p22"/>
          <p:cNvPicPr preferRelativeResize="0"/>
          <p:nvPr/>
        </p:nvPicPr>
        <p:blipFill>
          <a:blip r:embed="rId4">
            <a:alphaModFix/>
          </a:blip>
          <a:stretch>
            <a:fillRect/>
          </a:stretch>
        </p:blipFill>
        <p:spPr>
          <a:xfrm>
            <a:off x="5579924" y="152400"/>
            <a:ext cx="3411675" cy="2274450"/>
          </a:xfrm>
          <a:prstGeom prst="rect">
            <a:avLst/>
          </a:prstGeom>
          <a:noFill/>
          <a:ln>
            <a:noFill/>
          </a:ln>
        </p:spPr>
      </p:pic>
      <p:sp>
        <p:nvSpPr>
          <p:cNvPr id="143" name="Google Shape;143;p22"/>
          <p:cNvSpPr txBox="1"/>
          <p:nvPr/>
        </p:nvSpPr>
        <p:spPr>
          <a:xfrm>
            <a:off x="5593100" y="2658575"/>
            <a:ext cx="3398400" cy="13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Roboto"/>
                <a:ea typeface="Roboto"/>
                <a:cs typeface="Roboto"/>
                <a:sym typeface="Roboto"/>
              </a:rPr>
              <a:t>Areas darker or lighter across images (e.g. where people are) gravitate toward opposite corners of the RGB cube, revealing CMYK artifacts within an RGB image. We aim to discover what color artifacts appear in non-RGB photos.</a:t>
            </a:r>
            <a:endParaRPr>
              <a:solidFill>
                <a:schemeClr val="accen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Truncating Invisible Values</a:t>
            </a:r>
            <a:endParaRPr/>
          </a:p>
        </p:txBody>
      </p:sp>
      <p:sp>
        <p:nvSpPr>
          <p:cNvPr id="149" name="Google Shape;149;p23"/>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After separating RGB photos into their channels, the photos appear gray-ish and washed-out.</a:t>
            </a:r>
            <a:endParaRPr/>
          </a:p>
          <a:p>
            <a:pPr indent="0" lvl="0" marL="0" rtl="0" algn="l">
              <a:spcBef>
                <a:spcPts val="1600"/>
              </a:spcBef>
              <a:spcAft>
                <a:spcPts val="1600"/>
              </a:spcAft>
              <a:buNone/>
            </a:pPr>
            <a:r>
              <a:rPr lang="en"/>
              <a:t>This is due to the photos having extremely few pixels with values under 55 or above 200.</a:t>
            </a:r>
            <a:endParaRPr/>
          </a:p>
        </p:txBody>
      </p:sp>
      <p:sp>
        <p:nvSpPr>
          <p:cNvPr id="150" name="Google Shape;150;p23"/>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To remedy this, we truncate the invisible values and linearly scale the images’ pixels’ values upward to fill a color-rich 0-255 spread.</a:t>
            </a:r>
            <a:endParaRPr/>
          </a:p>
          <a:p>
            <a:pPr indent="0" lvl="0" marL="0" rtl="0" algn="l">
              <a:spcBef>
                <a:spcPts val="1600"/>
              </a:spcBef>
              <a:spcAft>
                <a:spcPts val="1600"/>
              </a:spcAft>
              <a:buNone/>
            </a:pPr>
            <a:r>
              <a:rPr lang="en"/>
              <a:t>The image still appears somewhat washed out, but is much more vibrant than before.</a:t>
            </a:r>
            <a:endParaRPr/>
          </a:p>
        </p:txBody>
      </p:sp>
      <p:pic>
        <p:nvPicPr>
          <p:cNvPr id="151" name="Google Shape;151;p23"/>
          <p:cNvPicPr preferRelativeResize="0"/>
          <p:nvPr/>
        </p:nvPicPr>
        <p:blipFill>
          <a:blip r:embed="rId3">
            <a:alphaModFix/>
          </a:blip>
          <a:stretch>
            <a:fillRect/>
          </a:stretch>
        </p:blipFill>
        <p:spPr>
          <a:xfrm>
            <a:off x="4832400" y="1505700"/>
            <a:ext cx="2467301" cy="1644867"/>
          </a:xfrm>
          <a:prstGeom prst="rect">
            <a:avLst/>
          </a:prstGeom>
          <a:noFill/>
          <a:ln>
            <a:noFill/>
          </a:ln>
        </p:spPr>
      </p:pic>
      <p:pic>
        <p:nvPicPr>
          <p:cNvPr id="152" name="Google Shape;152;p23"/>
          <p:cNvPicPr preferRelativeResize="0"/>
          <p:nvPr/>
        </p:nvPicPr>
        <p:blipFill>
          <a:blip r:embed="rId4">
            <a:alphaModFix/>
          </a:blip>
          <a:stretch>
            <a:fillRect/>
          </a:stretch>
        </p:blipFill>
        <p:spPr>
          <a:xfrm>
            <a:off x="311725" y="1505700"/>
            <a:ext cx="2467301" cy="16448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Photoshop Takeaways</a:t>
            </a:r>
            <a:endParaRPr/>
          </a:p>
        </p:txBody>
      </p:sp>
      <p:sp>
        <p:nvSpPr>
          <p:cNvPr id="158" name="Google Shape;158;p2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Ignore all values that do not correspond with the color of a filter used. (e.g. only read red values from a red filter, only blue and green values from a cyan filter, etc.)</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AutoNum type="arabicPeriod"/>
            </a:pPr>
            <a:r>
              <a:rPr lang="en"/>
              <a:t>Color images shot through filters are generally higher-quality than black and white images shot through the same filters.</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AutoNum type="arabicPeriod"/>
            </a:pPr>
            <a:r>
              <a:rPr lang="en"/>
              <a:t>Truncate and linearly scale values to fill the 0-255 RGB colorspace of an image for a more aesthetically pleasing image.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Program</a:t>
            </a:r>
            <a:endParaRPr/>
          </a:p>
        </p:txBody>
      </p:sp>
      <p:sp>
        <p:nvSpPr>
          <p:cNvPr id="164" name="Google Shape;164;p25"/>
          <p:cNvSpPr txBox="1"/>
          <p:nvPr>
            <p:ph idx="1" type="body"/>
          </p:nvPr>
        </p:nvSpPr>
        <p:spPr>
          <a:xfrm>
            <a:off x="311700" y="1505700"/>
            <a:ext cx="37296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 we have begun to write a program in Processing that enables a user to dynamically add and combine 3 images. We are currently sorting out the math to create an image like those previously featured.</a:t>
            </a:r>
            <a:endParaRPr/>
          </a:p>
          <a:p>
            <a:pPr indent="0" lvl="0" marL="0" rtl="0" algn="l">
              <a:spcBef>
                <a:spcPts val="1600"/>
              </a:spcBef>
              <a:spcAft>
                <a:spcPts val="0"/>
              </a:spcAft>
              <a:buNone/>
            </a:pPr>
            <a:r>
              <a:rPr lang="en"/>
              <a:t>Moving forward, we would like to allow the user to add any number of images to the program, give the user control as to what images map to specific RGB values, and implement a way to save images through the program.</a:t>
            </a:r>
            <a:endParaRPr/>
          </a:p>
          <a:p>
            <a:pPr indent="0" lvl="0" marL="0" rtl="0" algn="l">
              <a:spcBef>
                <a:spcPts val="1600"/>
              </a:spcBef>
              <a:spcAft>
                <a:spcPts val="1600"/>
              </a:spcAft>
              <a:buNone/>
            </a:pPr>
            <a:r>
              <a:t/>
            </a:r>
            <a:endParaRPr/>
          </a:p>
        </p:txBody>
      </p:sp>
      <p:sp>
        <p:nvSpPr>
          <p:cNvPr id="165" name="Google Shape;165;p2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6" name="Google Shape;166;p25"/>
          <p:cNvPicPr preferRelativeResize="0"/>
          <p:nvPr/>
        </p:nvPicPr>
        <p:blipFill rotWithShape="1">
          <a:blip r:embed="rId3">
            <a:alphaModFix/>
          </a:blip>
          <a:srcRect b="2039" l="0" r="0" t="4424"/>
          <a:stretch/>
        </p:blipFill>
        <p:spPr>
          <a:xfrm>
            <a:off x="4142925" y="1505700"/>
            <a:ext cx="4772136" cy="3076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left to do:</a:t>
            </a:r>
            <a:endParaRPr/>
          </a:p>
        </p:txBody>
      </p:sp>
      <p:sp>
        <p:nvSpPr>
          <p:cNvPr id="172" name="Google Shape;172;p26"/>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Gather more filtered images and further analyze what functionalities within photoshop render the most interesting images</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AutoNum type="arabicPeriod"/>
            </a:pPr>
            <a:r>
              <a:rPr lang="en"/>
              <a:t>Finalize math to apply to images when analyzing and RGB-mapping them within our program</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AutoNum type="arabicPeriod"/>
            </a:pPr>
            <a:r>
              <a:rPr lang="en"/>
              <a:t>Implement user-friendly interface including sliders and save functionality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178" name="Google Shape;178;p27"/>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
              <a:t>By SharkD - Own work. Download source code., CC BY-SA 3.0, </a:t>
            </a:r>
            <a:r>
              <a:rPr lang="en" u="sng">
                <a:solidFill>
                  <a:schemeClr val="hlink"/>
                </a:solidFill>
                <a:hlinkClick r:id="rId3"/>
              </a:rPr>
              <a:t>https://commons.wikimedia.org/w/index.php?curid=9803283</a:t>
            </a:r>
            <a:endParaRPr/>
          </a:p>
          <a:p>
            <a:pPr indent="-457200" lvl="0" marL="457200" rtl="0" algn="l">
              <a:spcBef>
                <a:spcPts val="1600"/>
              </a:spcBef>
              <a:spcAft>
                <a:spcPts val="0"/>
              </a:spcAft>
              <a:buNone/>
            </a:pPr>
            <a:r>
              <a:rPr lang="en"/>
              <a:t>Brown, Evan N. “Images of Old Russia, From a Photography Pioneer.” 28 March 2019. </a:t>
            </a:r>
            <a:r>
              <a:rPr lang="en" u="sng">
                <a:solidFill>
                  <a:schemeClr val="hlink"/>
                </a:solidFill>
                <a:hlinkClick r:id="rId4"/>
              </a:rPr>
              <a:t>https://www.atlasobscura.com/articles/early-color-photography-russia</a:t>
            </a:r>
            <a:endParaRPr/>
          </a:p>
          <a:p>
            <a:pPr indent="-457200" lvl="0" marL="457200" rtl="0" algn="l">
              <a:spcBef>
                <a:spcPts val="1600"/>
              </a:spcBef>
              <a:spcAft>
                <a:spcPts val="0"/>
              </a:spcAft>
              <a:buNone/>
            </a:pPr>
            <a:r>
              <a:rPr lang="en"/>
              <a:t>Caldwell, Roy L. Department of Integrative Biology, University of California, Berkeley - National Science Foundation [1], Public Domain, </a:t>
            </a:r>
            <a:r>
              <a:rPr lang="en" u="sng">
                <a:solidFill>
                  <a:schemeClr val="hlink"/>
                </a:solidFill>
                <a:hlinkClick r:id="rId5"/>
              </a:rPr>
              <a:t>https://commons.wikimedia.org/w/index.php?curid=10483908</a:t>
            </a:r>
            <a:endParaRPr/>
          </a:p>
          <a:p>
            <a:pPr indent="-457200" lvl="0" marL="45720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Recap</a:t>
            </a:r>
            <a:endParaRPr/>
          </a:p>
        </p:txBody>
      </p:sp>
      <p:sp>
        <p:nvSpPr>
          <p:cNvPr id="71" name="Google Shape;71;p1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Take black and white photographs using non-RGB gel filters</a:t>
            </a:r>
            <a:endParaRPr/>
          </a:p>
          <a:p>
            <a:pPr indent="-311150" lvl="0" marL="457200" rtl="0" algn="l">
              <a:spcBef>
                <a:spcPts val="0"/>
              </a:spcBef>
              <a:spcAft>
                <a:spcPts val="0"/>
              </a:spcAft>
              <a:buSzPts val="1300"/>
              <a:buAutoNum type="arabicPeriod"/>
            </a:pPr>
            <a:r>
              <a:rPr lang="en"/>
              <a:t>Using Processing, map image data onto RGB color channels</a:t>
            </a:r>
            <a:endParaRPr/>
          </a:p>
          <a:p>
            <a:pPr indent="-311150" lvl="0" marL="457200" rtl="0" algn="l">
              <a:spcBef>
                <a:spcPts val="0"/>
              </a:spcBef>
              <a:spcAft>
                <a:spcPts val="0"/>
              </a:spcAft>
              <a:buSzPts val="1300"/>
              <a:buAutoNum type="arabicPeriod"/>
            </a:pPr>
            <a:r>
              <a:rPr lang="en"/>
              <a:t>Allow user input to modify intensity of each color channel</a:t>
            </a:r>
            <a:endParaRPr/>
          </a:p>
          <a:p>
            <a:pPr indent="-311150" lvl="0" marL="457200" rtl="0" algn="l">
              <a:spcBef>
                <a:spcPts val="0"/>
              </a:spcBef>
              <a:spcAft>
                <a:spcPts val="0"/>
              </a:spcAft>
              <a:buSzPts val="1300"/>
              <a:buAutoNum type="arabicPeriod"/>
            </a:pPr>
            <a:r>
              <a:rPr lang="en"/>
              <a:t>Provide user with novel image rendered in real-time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Taken</a:t>
            </a:r>
            <a:endParaRPr/>
          </a:p>
        </p:txBody>
      </p:sp>
      <p:sp>
        <p:nvSpPr>
          <p:cNvPr id="77" name="Google Shape;77;p1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Taken B&amp;W and RGB photographs through multiple filters (red, green, blue, cyan, yellow, magenta, orange, purple)</a:t>
            </a:r>
            <a:endParaRPr/>
          </a:p>
          <a:p>
            <a:pPr indent="-311150" lvl="0" marL="457200" rtl="0" algn="l">
              <a:spcBef>
                <a:spcPts val="0"/>
              </a:spcBef>
              <a:spcAft>
                <a:spcPts val="0"/>
              </a:spcAft>
              <a:buSzPts val="1300"/>
              <a:buChar char="●"/>
            </a:pPr>
            <a:r>
              <a:rPr lang="en"/>
              <a:t>Compiled these images in Photoshop</a:t>
            </a:r>
            <a:endParaRPr/>
          </a:p>
          <a:p>
            <a:pPr indent="-311150" lvl="0" marL="457200" rtl="0" algn="l">
              <a:spcBef>
                <a:spcPts val="0"/>
              </a:spcBef>
              <a:spcAft>
                <a:spcPts val="0"/>
              </a:spcAft>
              <a:buSzPts val="1300"/>
              <a:buChar char="●"/>
            </a:pPr>
            <a:r>
              <a:rPr lang="en"/>
              <a:t>Observed oddities within these images</a:t>
            </a:r>
            <a:endParaRPr/>
          </a:p>
          <a:p>
            <a:pPr indent="-311150" lvl="0" marL="457200" rtl="0" algn="l">
              <a:spcBef>
                <a:spcPts val="0"/>
              </a:spcBef>
              <a:spcAft>
                <a:spcPts val="0"/>
              </a:spcAft>
              <a:buSzPts val="1300"/>
              <a:buChar char="●"/>
            </a:pPr>
            <a:r>
              <a:rPr lang="en"/>
              <a:t>Experimented with methods of combining images</a:t>
            </a:r>
            <a:endParaRPr/>
          </a:p>
          <a:p>
            <a:pPr indent="-311150" lvl="0" marL="457200" rtl="0" algn="l">
              <a:spcBef>
                <a:spcPts val="0"/>
              </a:spcBef>
              <a:spcAft>
                <a:spcPts val="0"/>
              </a:spcAft>
              <a:buSzPts val="1300"/>
              <a:buChar char="●"/>
            </a:pPr>
            <a:r>
              <a:rPr lang="en"/>
              <a:t>Begun coding our program</a:t>
            </a:r>
            <a:endParaRPr/>
          </a:p>
          <a:p>
            <a:pPr indent="-311150" lvl="0" marL="457200" rtl="0" algn="l">
              <a:spcBef>
                <a:spcPts val="0"/>
              </a:spcBef>
              <a:spcAft>
                <a:spcPts val="0"/>
              </a:spcAft>
              <a:buSzPts val="1300"/>
              <a:buChar char="●"/>
            </a:pPr>
            <a:r>
              <a:rPr lang="en"/>
              <a:t>Planned the rest of our project moving forward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RGB + Dynamic</a:t>
            </a:r>
            <a:endParaRPr/>
          </a:p>
        </p:txBody>
      </p:sp>
      <p:pic>
        <p:nvPicPr>
          <p:cNvPr id="83" name="Google Shape;83;p16"/>
          <p:cNvPicPr preferRelativeResize="0"/>
          <p:nvPr/>
        </p:nvPicPr>
        <p:blipFill>
          <a:blip r:embed="rId3">
            <a:alphaModFix/>
          </a:blip>
          <a:stretch>
            <a:fillRect/>
          </a:stretch>
        </p:blipFill>
        <p:spPr>
          <a:xfrm>
            <a:off x="78800" y="1353525"/>
            <a:ext cx="2227575" cy="1485050"/>
          </a:xfrm>
          <a:prstGeom prst="rect">
            <a:avLst/>
          </a:prstGeom>
          <a:noFill/>
          <a:ln>
            <a:noFill/>
          </a:ln>
        </p:spPr>
      </p:pic>
      <p:pic>
        <p:nvPicPr>
          <p:cNvPr id="84" name="Google Shape;84;p16"/>
          <p:cNvPicPr preferRelativeResize="0"/>
          <p:nvPr/>
        </p:nvPicPr>
        <p:blipFill rotWithShape="1">
          <a:blip r:embed="rId4">
            <a:alphaModFix/>
          </a:blip>
          <a:srcRect b="0" l="0" r="60745" t="0"/>
          <a:stretch/>
        </p:blipFill>
        <p:spPr>
          <a:xfrm>
            <a:off x="2402225" y="1353525"/>
            <a:ext cx="2169780" cy="3684980"/>
          </a:xfrm>
          <a:prstGeom prst="rect">
            <a:avLst/>
          </a:prstGeom>
          <a:noFill/>
          <a:ln>
            <a:noFill/>
          </a:ln>
        </p:spPr>
      </p:pic>
      <p:pic>
        <p:nvPicPr>
          <p:cNvPr id="85" name="Google Shape;85;p16"/>
          <p:cNvPicPr preferRelativeResize="0"/>
          <p:nvPr/>
        </p:nvPicPr>
        <p:blipFill rotWithShape="1">
          <a:blip r:embed="rId5">
            <a:alphaModFix/>
          </a:blip>
          <a:srcRect b="0" l="30370" r="30374" t="0"/>
          <a:stretch/>
        </p:blipFill>
        <p:spPr>
          <a:xfrm>
            <a:off x="4624450" y="1353525"/>
            <a:ext cx="2169780" cy="3684980"/>
          </a:xfrm>
          <a:prstGeom prst="rect">
            <a:avLst/>
          </a:prstGeom>
          <a:noFill/>
          <a:ln>
            <a:noFill/>
          </a:ln>
        </p:spPr>
      </p:pic>
      <p:pic>
        <p:nvPicPr>
          <p:cNvPr id="86" name="Google Shape;86;p16"/>
          <p:cNvPicPr preferRelativeResize="0"/>
          <p:nvPr/>
        </p:nvPicPr>
        <p:blipFill rotWithShape="1">
          <a:blip r:embed="rId6">
            <a:alphaModFix/>
          </a:blip>
          <a:srcRect b="0" l="60745" r="0" t="0"/>
          <a:stretch/>
        </p:blipFill>
        <p:spPr>
          <a:xfrm>
            <a:off x="6846675" y="1353525"/>
            <a:ext cx="2169780" cy="3684980"/>
          </a:xfrm>
          <a:prstGeom prst="rect">
            <a:avLst/>
          </a:prstGeom>
          <a:noFill/>
          <a:ln>
            <a:noFill/>
          </a:ln>
        </p:spPr>
      </p:pic>
      <p:sp>
        <p:nvSpPr>
          <p:cNvPr id="87" name="Google Shape;87;p16"/>
          <p:cNvSpPr txBox="1"/>
          <p:nvPr/>
        </p:nvSpPr>
        <p:spPr>
          <a:xfrm>
            <a:off x="152400" y="2936850"/>
            <a:ext cx="2101500" cy="20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Roboto"/>
                <a:ea typeface="Roboto"/>
                <a:cs typeface="Roboto"/>
                <a:sym typeface="Roboto"/>
              </a:rPr>
              <a:t>We first captured RGB images of a dynamic background through RGB color filters to better gauge how to tackle this project.</a:t>
            </a:r>
            <a:endParaRPr>
              <a:solidFill>
                <a:schemeClr val="accen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152400" y="152400"/>
            <a:ext cx="2227575" cy="1485050"/>
          </a:xfrm>
          <a:prstGeom prst="rect">
            <a:avLst/>
          </a:prstGeom>
          <a:noFill/>
          <a:ln>
            <a:noFill/>
          </a:ln>
        </p:spPr>
      </p:pic>
      <p:pic>
        <p:nvPicPr>
          <p:cNvPr id="93" name="Google Shape;93;p17"/>
          <p:cNvPicPr preferRelativeResize="0"/>
          <p:nvPr/>
        </p:nvPicPr>
        <p:blipFill>
          <a:blip r:embed="rId4">
            <a:alphaModFix/>
          </a:blip>
          <a:stretch>
            <a:fillRect/>
          </a:stretch>
        </p:blipFill>
        <p:spPr>
          <a:xfrm>
            <a:off x="2379975" y="604475"/>
            <a:ext cx="6611625" cy="4407750"/>
          </a:xfrm>
          <a:prstGeom prst="rect">
            <a:avLst/>
          </a:prstGeom>
          <a:noFill/>
          <a:ln>
            <a:noFill/>
          </a:ln>
        </p:spPr>
      </p:pic>
      <p:sp>
        <p:nvSpPr>
          <p:cNvPr id="94" name="Google Shape;94;p17"/>
          <p:cNvSpPr txBox="1"/>
          <p:nvPr/>
        </p:nvSpPr>
        <p:spPr>
          <a:xfrm>
            <a:off x="152400" y="1803050"/>
            <a:ext cx="2101500" cy="3209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Colorful artifacts</a:t>
            </a:r>
            <a:endParaRPr>
              <a:solidFill>
                <a:schemeClr val="accent1"/>
              </a:solidFill>
              <a:latin typeface="Roboto"/>
              <a:ea typeface="Roboto"/>
              <a:cs typeface="Roboto"/>
              <a:sym typeface="Roboto"/>
            </a:endParaRPr>
          </a:p>
          <a:p>
            <a:pPr indent="0" lvl="0" marL="0" rtl="0" algn="l">
              <a:spcBef>
                <a:spcPts val="0"/>
              </a:spcBef>
              <a:spcAft>
                <a:spcPts val="0"/>
              </a:spcAft>
              <a:buNone/>
            </a:pPr>
            <a:r>
              <a:t/>
            </a:r>
            <a:endParaRPr>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“Washed out” appearance</a:t>
            </a:r>
            <a:endParaRPr>
              <a:solidFill>
                <a:schemeClr val="accent1"/>
              </a:solidFill>
              <a:latin typeface="Roboto"/>
              <a:ea typeface="Roboto"/>
              <a:cs typeface="Roboto"/>
              <a:sym typeface="Roboto"/>
            </a:endParaRPr>
          </a:p>
          <a:p>
            <a:pPr indent="0" lvl="0" marL="0" rtl="0" algn="l">
              <a:spcBef>
                <a:spcPts val="0"/>
              </a:spcBef>
              <a:spcAft>
                <a:spcPts val="0"/>
              </a:spcAft>
              <a:buNone/>
            </a:pPr>
            <a:r>
              <a:t/>
            </a:r>
            <a:endParaRPr>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Misaligned edges</a:t>
            </a:r>
            <a:endParaRPr>
              <a:solidFill>
                <a:schemeClr val="accen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RGB + Static</a:t>
            </a:r>
            <a:endParaRPr/>
          </a:p>
        </p:txBody>
      </p:sp>
      <p:pic>
        <p:nvPicPr>
          <p:cNvPr id="100" name="Google Shape;100;p18"/>
          <p:cNvPicPr preferRelativeResize="0"/>
          <p:nvPr/>
        </p:nvPicPr>
        <p:blipFill rotWithShape="1">
          <a:blip r:embed="rId3">
            <a:alphaModFix/>
          </a:blip>
          <a:srcRect b="0" l="0" r="0" t="0"/>
          <a:stretch/>
        </p:blipFill>
        <p:spPr>
          <a:xfrm>
            <a:off x="69600" y="1353525"/>
            <a:ext cx="2227575" cy="1485050"/>
          </a:xfrm>
          <a:prstGeom prst="rect">
            <a:avLst/>
          </a:prstGeom>
          <a:noFill/>
          <a:ln>
            <a:noFill/>
          </a:ln>
        </p:spPr>
      </p:pic>
      <p:pic>
        <p:nvPicPr>
          <p:cNvPr id="101" name="Google Shape;101;p18"/>
          <p:cNvPicPr preferRelativeResize="0"/>
          <p:nvPr/>
        </p:nvPicPr>
        <p:blipFill rotWithShape="1">
          <a:blip r:embed="rId4">
            <a:alphaModFix/>
          </a:blip>
          <a:srcRect b="0" l="9696" r="9696" t="0"/>
          <a:stretch/>
        </p:blipFill>
        <p:spPr>
          <a:xfrm>
            <a:off x="2402225" y="1353525"/>
            <a:ext cx="2169780" cy="1794530"/>
          </a:xfrm>
          <a:prstGeom prst="rect">
            <a:avLst/>
          </a:prstGeom>
          <a:noFill/>
          <a:ln>
            <a:noFill/>
          </a:ln>
        </p:spPr>
      </p:pic>
      <p:pic>
        <p:nvPicPr>
          <p:cNvPr id="102" name="Google Shape;102;p18"/>
          <p:cNvPicPr preferRelativeResize="0"/>
          <p:nvPr/>
        </p:nvPicPr>
        <p:blipFill rotWithShape="1">
          <a:blip r:embed="rId5">
            <a:alphaModFix/>
          </a:blip>
          <a:srcRect b="0" l="9696" r="9696" t="0"/>
          <a:stretch/>
        </p:blipFill>
        <p:spPr>
          <a:xfrm>
            <a:off x="4624450" y="1353525"/>
            <a:ext cx="2169780" cy="1794520"/>
          </a:xfrm>
          <a:prstGeom prst="rect">
            <a:avLst/>
          </a:prstGeom>
          <a:noFill/>
          <a:ln>
            <a:noFill/>
          </a:ln>
        </p:spPr>
      </p:pic>
      <p:pic>
        <p:nvPicPr>
          <p:cNvPr id="103" name="Google Shape;103;p18"/>
          <p:cNvPicPr preferRelativeResize="0"/>
          <p:nvPr/>
        </p:nvPicPr>
        <p:blipFill rotWithShape="1">
          <a:blip r:embed="rId6">
            <a:alphaModFix/>
          </a:blip>
          <a:srcRect b="0" l="9696" r="9696" t="0"/>
          <a:stretch/>
        </p:blipFill>
        <p:spPr>
          <a:xfrm>
            <a:off x="6846675" y="1353525"/>
            <a:ext cx="2169780" cy="1794520"/>
          </a:xfrm>
          <a:prstGeom prst="rect">
            <a:avLst/>
          </a:prstGeom>
          <a:noFill/>
          <a:ln>
            <a:noFill/>
          </a:ln>
        </p:spPr>
      </p:pic>
      <p:pic>
        <p:nvPicPr>
          <p:cNvPr id="104" name="Google Shape;104;p18"/>
          <p:cNvPicPr preferRelativeResize="0"/>
          <p:nvPr/>
        </p:nvPicPr>
        <p:blipFill rotWithShape="1">
          <a:blip r:embed="rId7">
            <a:alphaModFix/>
          </a:blip>
          <a:srcRect b="0" l="9696" r="9696" t="0"/>
          <a:stretch/>
        </p:blipFill>
        <p:spPr>
          <a:xfrm>
            <a:off x="2402225" y="3198800"/>
            <a:ext cx="2169780" cy="1794530"/>
          </a:xfrm>
          <a:prstGeom prst="rect">
            <a:avLst/>
          </a:prstGeom>
          <a:noFill/>
          <a:ln>
            <a:noFill/>
          </a:ln>
        </p:spPr>
      </p:pic>
      <p:pic>
        <p:nvPicPr>
          <p:cNvPr id="105" name="Google Shape;105;p18"/>
          <p:cNvPicPr preferRelativeResize="0"/>
          <p:nvPr/>
        </p:nvPicPr>
        <p:blipFill rotWithShape="1">
          <a:blip r:embed="rId8">
            <a:alphaModFix/>
          </a:blip>
          <a:srcRect b="0" l="9696" r="9696" t="0"/>
          <a:stretch/>
        </p:blipFill>
        <p:spPr>
          <a:xfrm>
            <a:off x="4624450" y="3198800"/>
            <a:ext cx="2169780" cy="1794520"/>
          </a:xfrm>
          <a:prstGeom prst="rect">
            <a:avLst/>
          </a:prstGeom>
          <a:noFill/>
          <a:ln>
            <a:noFill/>
          </a:ln>
        </p:spPr>
      </p:pic>
      <p:pic>
        <p:nvPicPr>
          <p:cNvPr id="106" name="Google Shape;106;p18"/>
          <p:cNvPicPr preferRelativeResize="0"/>
          <p:nvPr/>
        </p:nvPicPr>
        <p:blipFill rotWithShape="1">
          <a:blip r:embed="rId9">
            <a:alphaModFix/>
          </a:blip>
          <a:srcRect b="0" l="9696" r="9696" t="0"/>
          <a:stretch/>
        </p:blipFill>
        <p:spPr>
          <a:xfrm>
            <a:off x="6846675" y="3198800"/>
            <a:ext cx="2169780" cy="1794520"/>
          </a:xfrm>
          <a:prstGeom prst="rect">
            <a:avLst/>
          </a:prstGeom>
          <a:noFill/>
          <a:ln>
            <a:noFill/>
          </a:ln>
        </p:spPr>
      </p:pic>
      <p:sp>
        <p:nvSpPr>
          <p:cNvPr id="107" name="Google Shape;107;p18"/>
          <p:cNvSpPr txBox="1"/>
          <p:nvPr/>
        </p:nvSpPr>
        <p:spPr>
          <a:xfrm>
            <a:off x="152400" y="2936850"/>
            <a:ext cx="2101500" cy="20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Roboto"/>
                <a:ea typeface="Roboto"/>
                <a:cs typeface="Roboto"/>
                <a:sym typeface="Roboto"/>
              </a:rPr>
              <a:t>Next, we captured RGB images through RGB and CMY filters to gain a better understanding of the impact made on images by these colored gel filters.</a:t>
            </a:r>
            <a:endParaRPr>
              <a:solidFill>
                <a:schemeClr val="accen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p19"/>
          <p:cNvPicPr preferRelativeResize="0"/>
          <p:nvPr/>
        </p:nvPicPr>
        <p:blipFill rotWithShape="1">
          <a:blip r:embed="rId3">
            <a:alphaModFix/>
          </a:blip>
          <a:srcRect b="0" l="0" r="0" t="0"/>
          <a:stretch/>
        </p:blipFill>
        <p:spPr>
          <a:xfrm>
            <a:off x="152400" y="152400"/>
            <a:ext cx="2227575" cy="1485050"/>
          </a:xfrm>
          <a:prstGeom prst="rect">
            <a:avLst/>
          </a:prstGeom>
          <a:noFill/>
          <a:ln>
            <a:noFill/>
          </a:ln>
        </p:spPr>
      </p:pic>
      <p:pic>
        <p:nvPicPr>
          <p:cNvPr id="113" name="Google Shape;113;p19"/>
          <p:cNvPicPr preferRelativeResize="0"/>
          <p:nvPr/>
        </p:nvPicPr>
        <p:blipFill rotWithShape="1">
          <a:blip r:embed="rId4">
            <a:alphaModFix/>
          </a:blip>
          <a:srcRect b="0" l="0" r="0" t="0"/>
          <a:stretch/>
        </p:blipFill>
        <p:spPr>
          <a:xfrm>
            <a:off x="2379975" y="604475"/>
            <a:ext cx="6611625" cy="4407750"/>
          </a:xfrm>
          <a:prstGeom prst="rect">
            <a:avLst/>
          </a:prstGeom>
          <a:noFill/>
          <a:ln>
            <a:noFill/>
          </a:ln>
        </p:spPr>
      </p:pic>
      <p:sp>
        <p:nvSpPr>
          <p:cNvPr id="114" name="Google Shape;114;p19"/>
          <p:cNvSpPr txBox="1"/>
          <p:nvPr/>
        </p:nvSpPr>
        <p:spPr>
          <a:xfrm>
            <a:off x="152400" y="1803050"/>
            <a:ext cx="2101500" cy="3209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Colorful specular highlights</a:t>
            </a:r>
            <a:endParaRPr>
              <a:solidFill>
                <a:schemeClr val="accent1"/>
              </a:solidFill>
              <a:latin typeface="Roboto"/>
              <a:ea typeface="Roboto"/>
              <a:cs typeface="Roboto"/>
              <a:sym typeface="Roboto"/>
            </a:endParaRPr>
          </a:p>
          <a:p>
            <a:pPr indent="0" lvl="0" marL="0" rtl="0" algn="l">
              <a:spcBef>
                <a:spcPts val="0"/>
              </a:spcBef>
              <a:spcAft>
                <a:spcPts val="0"/>
              </a:spcAft>
              <a:buNone/>
            </a:pPr>
            <a:r>
              <a:t/>
            </a:r>
            <a:endParaRPr>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Depth of Field appears shallower</a:t>
            </a:r>
            <a:endParaRPr>
              <a:solidFill>
                <a:schemeClr val="accent1"/>
              </a:solidFill>
              <a:latin typeface="Roboto"/>
              <a:ea typeface="Roboto"/>
              <a:cs typeface="Roboto"/>
              <a:sym typeface="Roboto"/>
            </a:endParaRPr>
          </a:p>
          <a:p>
            <a:pPr indent="0" lvl="0" marL="0" rtl="0" algn="l">
              <a:spcBef>
                <a:spcPts val="0"/>
              </a:spcBef>
              <a:spcAft>
                <a:spcPts val="0"/>
              </a:spcAft>
              <a:buNone/>
            </a:pPr>
            <a:r>
              <a:t/>
            </a:r>
            <a:endParaRPr>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“Washed out” appearance persists</a:t>
            </a:r>
            <a:endParaRPr>
              <a:solidFill>
                <a:schemeClr val="accent1"/>
              </a:solidFill>
              <a:latin typeface="Roboto"/>
              <a:ea typeface="Roboto"/>
              <a:cs typeface="Roboto"/>
              <a:sym typeface="Roboto"/>
            </a:endParaRPr>
          </a:p>
          <a:p>
            <a:pPr indent="0" lvl="0" marL="0" rtl="0" algn="l">
              <a:spcBef>
                <a:spcPts val="0"/>
              </a:spcBef>
              <a:spcAft>
                <a:spcPts val="0"/>
              </a:spcAft>
              <a:buNone/>
            </a:pPr>
            <a:r>
              <a:t/>
            </a:r>
            <a:endParaRPr>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Misaligned edges persist</a:t>
            </a:r>
            <a:endParaRPr>
              <a:solidFill>
                <a:schemeClr val="accen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B/W + Static</a:t>
            </a:r>
            <a:endParaRPr/>
          </a:p>
          <a:p>
            <a:pPr indent="0" lvl="0" marL="0" rtl="0" algn="l">
              <a:spcBef>
                <a:spcPts val="0"/>
              </a:spcBef>
              <a:spcAft>
                <a:spcPts val="0"/>
              </a:spcAft>
              <a:buNone/>
            </a:pPr>
            <a:r>
              <a:t/>
            </a:r>
            <a:endParaRPr/>
          </a:p>
        </p:txBody>
      </p:sp>
      <p:pic>
        <p:nvPicPr>
          <p:cNvPr id="120" name="Google Shape;120;p20"/>
          <p:cNvPicPr preferRelativeResize="0"/>
          <p:nvPr/>
        </p:nvPicPr>
        <p:blipFill rotWithShape="1">
          <a:blip r:embed="rId3">
            <a:alphaModFix/>
          </a:blip>
          <a:srcRect b="0" l="0" r="0" t="0"/>
          <a:stretch/>
        </p:blipFill>
        <p:spPr>
          <a:xfrm>
            <a:off x="69600" y="1353525"/>
            <a:ext cx="2227575" cy="1485050"/>
          </a:xfrm>
          <a:prstGeom prst="rect">
            <a:avLst/>
          </a:prstGeom>
          <a:noFill/>
          <a:ln>
            <a:noFill/>
          </a:ln>
        </p:spPr>
      </p:pic>
      <p:pic>
        <p:nvPicPr>
          <p:cNvPr id="121" name="Google Shape;121;p20"/>
          <p:cNvPicPr preferRelativeResize="0"/>
          <p:nvPr/>
        </p:nvPicPr>
        <p:blipFill rotWithShape="1">
          <a:blip r:embed="rId4">
            <a:alphaModFix/>
          </a:blip>
          <a:srcRect b="0" l="9696" r="9696" t="0"/>
          <a:stretch/>
        </p:blipFill>
        <p:spPr>
          <a:xfrm>
            <a:off x="2402225" y="1353525"/>
            <a:ext cx="2169780" cy="1794530"/>
          </a:xfrm>
          <a:prstGeom prst="rect">
            <a:avLst/>
          </a:prstGeom>
          <a:noFill/>
          <a:ln>
            <a:noFill/>
          </a:ln>
        </p:spPr>
      </p:pic>
      <p:pic>
        <p:nvPicPr>
          <p:cNvPr id="122" name="Google Shape;122;p20"/>
          <p:cNvPicPr preferRelativeResize="0"/>
          <p:nvPr/>
        </p:nvPicPr>
        <p:blipFill rotWithShape="1">
          <a:blip r:embed="rId5">
            <a:alphaModFix/>
          </a:blip>
          <a:srcRect b="0" l="9696" r="9696" t="0"/>
          <a:stretch/>
        </p:blipFill>
        <p:spPr>
          <a:xfrm>
            <a:off x="4624450" y="1353525"/>
            <a:ext cx="2169780" cy="1794520"/>
          </a:xfrm>
          <a:prstGeom prst="rect">
            <a:avLst/>
          </a:prstGeom>
          <a:noFill/>
          <a:ln>
            <a:noFill/>
          </a:ln>
        </p:spPr>
      </p:pic>
      <p:pic>
        <p:nvPicPr>
          <p:cNvPr id="123" name="Google Shape;123;p20"/>
          <p:cNvPicPr preferRelativeResize="0"/>
          <p:nvPr/>
        </p:nvPicPr>
        <p:blipFill rotWithShape="1">
          <a:blip r:embed="rId6">
            <a:alphaModFix/>
          </a:blip>
          <a:srcRect b="0" l="9696" r="9696" t="0"/>
          <a:stretch/>
        </p:blipFill>
        <p:spPr>
          <a:xfrm>
            <a:off x="6846675" y="1353525"/>
            <a:ext cx="2169780" cy="1794520"/>
          </a:xfrm>
          <a:prstGeom prst="rect">
            <a:avLst/>
          </a:prstGeom>
          <a:noFill/>
          <a:ln>
            <a:noFill/>
          </a:ln>
        </p:spPr>
      </p:pic>
      <p:pic>
        <p:nvPicPr>
          <p:cNvPr id="124" name="Google Shape;124;p20"/>
          <p:cNvPicPr preferRelativeResize="0"/>
          <p:nvPr/>
        </p:nvPicPr>
        <p:blipFill rotWithShape="1">
          <a:blip r:embed="rId7">
            <a:alphaModFix/>
          </a:blip>
          <a:srcRect b="0" l="9696" r="9696" t="0"/>
          <a:stretch/>
        </p:blipFill>
        <p:spPr>
          <a:xfrm>
            <a:off x="2402225" y="3198800"/>
            <a:ext cx="2169780" cy="1794530"/>
          </a:xfrm>
          <a:prstGeom prst="rect">
            <a:avLst/>
          </a:prstGeom>
          <a:noFill/>
          <a:ln>
            <a:noFill/>
          </a:ln>
        </p:spPr>
      </p:pic>
      <p:pic>
        <p:nvPicPr>
          <p:cNvPr id="125" name="Google Shape;125;p20"/>
          <p:cNvPicPr preferRelativeResize="0"/>
          <p:nvPr/>
        </p:nvPicPr>
        <p:blipFill rotWithShape="1">
          <a:blip r:embed="rId8">
            <a:alphaModFix/>
          </a:blip>
          <a:srcRect b="0" l="9696" r="9696" t="0"/>
          <a:stretch/>
        </p:blipFill>
        <p:spPr>
          <a:xfrm>
            <a:off x="4624450" y="3198800"/>
            <a:ext cx="2169780" cy="1794520"/>
          </a:xfrm>
          <a:prstGeom prst="rect">
            <a:avLst/>
          </a:prstGeom>
          <a:noFill/>
          <a:ln>
            <a:noFill/>
          </a:ln>
        </p:spPr>
      </p:pic>
      <p:pic>
        <p:nvPicPr>
          <p:cNvPr id="126" name="Google Shape;126;p20"/>
          <p:cNvPicPr preferRelativeResize="0"/>
          <p:nvPr/>
        </p:nvPicPr>
        <p:blipFill rotWithShape="1">
          <a:blip r:embed="rId9">
            <a:alphaModFix/>
          </a:blip>
          <a:srcRect b="0" l="9696" r="9696" t="0"/>
          <a:stretch/>
        </p:blipFill>
        <p:spPr>
          <a:xfrm>
            <a:off x="6846675" y="3198800"/>
            <a:ext cx="2169780" cy="1794520"/>
          </a:xfrm>
          <a:prstGeom prst="rect">
            <a:avLst/>
          </a:prstGeom>
          <a:noFill/>
          <a:ln>
            <a:noFill/>
          </a:ln>
        </p:spPr>
      </p:pic>
      <p:sp>
        <p:nvSpPr>
          <p:cNvPr id="127" name="Google Shape;127;p20"/>
          <p:cNvSpPr txBox="1"/>
          <p:nvPr/>
        </p:nvSpPr>
        <p:spPr>
          <a:xfrm>
            <a:off x="152400" y="2936850"/>
            <a:ext cx="2101500" cy="20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Roboto"/>
                <a:ea typeface="Roboto"/>
                <a:cs typeface="Roboto"/>
                <a:sym typeface="Roboto"/>
              </a:rPr>
              <a:t>Finally, we captured black and white images of the same static subject through RGB and CMY filters, mapped those images on to RGB values, and combined to deepen our understanding.</a:t>
            </a:r>
            <a:endParaRPr>
              <a:solidFill>
                <a:schemeClr val="accen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Google Shape;132;p21"/>
          <p:cNvPicPr preferRelativeResize="0"/>
          <p:nvPr/>
        </p:nvPicPr>
        <p:blipFill rotWithShape="1">
          <a:blip r:embed="rId3">
            <a:alphaModFix/>
          </a:blip>
          <a:srcRect b="0" l="0" r="0" t="0"/>
          <a:stretch/>
        </p:blipFill>
        <p:spPr>
          <a:xfrm>
            <a:off x="152400" y="152400"/>
            <a:ext cx="2227575" cy="1485050"/>
          </a:xfrm>
          <a:prstGeom prst="rect">
            <a:avLst/>
          </a:prstGeom>
          <a:noFill/>
          <a:ln>
            <a:noFill/>
          </a:ln>
        </p:spPr>
      </p:pic>
      <p:pic>
        <p:nvPicPr>
          <p:cNvPr id="133" name="Google Shape;133;p21"/>
          <p:cNvPicPr preferRelativeResize="0"/>
          <p:nvPr/>
        </p:nvPicPr>
        <p:blipFill rotWithShape="1">
          <a:blip r:embed="rId4">
            <a:alphaModFix/>
          </a:blip>
          <a:srcRect b="0" l="0" r="0" t="0"/>
          <a:stretch/>
        </p:blipFill>
        <p:spPr>
          <a:xfrm>
            <a:off x="2379975" y="604475"/>
            <a:ext cx="6611625" cy="4407750"/>
          </a:xfrm>
          <a:prstGeom prst="rect">
            <a:avLst/>
          </a:prstGeom>
          <a:noFill/>
          <a:ln>
            <a:noFill/>
          </a:ln>
        </p:spPr>
      </p:pic>
      <p:pic>
        <p:nvPicPr>
          <p:cNvPr id="134" name="Google Shape;134;p21"/>
          <p:cNvPicPr preferRelativeResize="0"/>
          <p:nvPr/>
        </p:nvPicPr>
        <p:blipFill rotWithShape="1">
          <a:blip r:embed="rId5">
            <a:alphaModFix/>
          </a:blip>
          <a:srcRect b="0" l="0" r="0" t="0"/>
          <a:stretch/>
        </p:blipFill>
        <p:spPr>
          <a:xfrm>
            <a:off x="152400" y="1612475"/>
            <a:ext cx="2227575" cy="1485050"/>
          </a:xfrm>
          <a:prstGeom prst="rect">
            <a:avLst/>
          </a:prstGeom>
          <a:noFill/>
          <a:ln>
            <a:noFill/>
          </a:ln>
        </p:spPr>
      </p:pic>
      <p:sp>
        <p:nvSpPr>
          <p:cNvPr id="135" name="Google Shape;135;p21"/>
          <p:cNvSpPr txBox="1"/>
          <p:nvPr/>
        </p:nvSpPr>
        <p:spPr>
          <a:xfrm>
            <a:off x="152400" y="3235200"/>
            <a:ext cx="2101500" cy="1776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Appears somewhat sepia</a:t>
            </a:r>
            <a:endParaRPr>
              <a:solidFill>
                <a:schemeClr val="accent1"/>
              </a:solidFill>
              <a:latin typeface="Roboto"/>
              <a:ea typeface="Roboto"/>
              <a:cs typeface="Roboto"/>
              <a:sym typeface="Roboto"/>
            </a:endParaRPr>
          </a:p>
          <a:p>
            <a:pPr indent="0" lvl="0" marL="0" rtl="0" algn="l">
              <a:spcBef>
                <a:spcPts val="0"/>
              </a:spcBef>
              <a:spcAft>
                <a:spcPts val="0"/>
              </a:spcAft>
              <a:buNone/>
            </a:pPr>
            <a:r>
              <a:t/>
            </a:r>
            <a:endParaRPr>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Detail lost in superwhite</a:t>
            </a:r>
            <a:endParaRPr>
              <a:solidFill>
                <a:schemeClr val="accent1"/>
              </a:solidFill>
              <a:latin typeface="Roboto"/>
              <a:ea typeface="Roboto"/>
              <a:cs typeface="Roboto"/>
              <a:sym typeface="Roboto"/>
            </a:endParaRPr>
          </a:p>
          <a:p>
            <a:pPr indent="0" lvl="0" marL="0" rtl="0" algn="l">
              <a:spcBef>
                <a:spcPts val="0"/>
              </a:spcBef>
              <a:spcAft>
                <a:spcPts val="0"/>
              </a:spcAft>
              <a:buNone/>
            </a:pPr>
            <a:r>
              <a:t/>
            </a:r>
            <a:endParaRPr>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Previous issues persist</a:t>
            </a:r>
            <a:endParaRPr>
              <a:solidFill>
                <a:schemeClr val="accen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